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8" r:id="rId4"/>
    <p:sldId id="287" r:id="rId5"/>
    <p:sldId id="282" r:id="rId6"/>
    <p:sldId id="289" r:id="rId7"/>
    <p:sldId id="278" r:id="rId8"/>
    <p:sldId id="262" r:id="rId9"/>
    <p:sldId id="293" r:id="rId10"/>
    <p:sldId id="270" r:id="rId11"/>
    <p:sldId id="290" r:id="rId12"/>
    <p:sldId id="271" r:id="rId13"/>
    <p:sldId id="272" r:id="rId14"/>
    <p:sldId id="275" r:id="rId15"/>
    <p:sldId id="273" r:id="rId16"/>
    <p:sldId id="274" r:id="rId17"/>
    <p:sldId id="294" r:id="rId18"/>
    <p:sldId id="279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2" autoAdjust="0"/>
  </p:normalViewPr>
  <p:slideViewPr>
    <p:cSldViewPr snapToGrid="0" showGuides="1">
      <p:cViewPr varScale="1">
        <p:scale>
          <a:sx n="82" d="100"/>
          <a:sy n="82" d="100"/>
        </p:scale>
        <p:origin x="1596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5F9C-3EAE-4E5D-B4D0-A5FAFBB13D4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C1DF-A712-4ADF-92EF-632E363F3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C1DF-A712-4ADF-92EF-632E363F3E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Источники показателей для стандарта благополучия: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Конституция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00"/>
                </a:highlight>
              </a:rPr>
              <a:t>Цели устойчивого развития ООН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C1DF-A712-4ADF-92EF-632E363F3E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5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8ED1-81C6-4C3C-9C33-C1E7FCA4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752218-6783-487B-89C9-88298D28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075E1-0559-4F15-9FC2-79CF1D21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C5F19-A7DD-43F9-B7FD-9633BE77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91D1-C2FD-40CD-B511-5EA64E02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1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10847-2122-464B-A3F7-92717F82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100D65-BC8E-429B-888D-1558B4FD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B6011-55C4-4A36-945E-C0949A13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EB5EB-E0D5-47FF-A678-FB6730F5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37AAD-A227-496B-9E6E-B2D8922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337B63-6539-4054-89CE-252CB06AD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A58B2D-9510-4875-9DAA-B98EF4086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EF421-7FC2-492B-9599-73D75727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BA6-CFBF-4A73-A260-A03FCB7B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4D874-CE66-4EC1-AEAA-9C91FB6E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0CF2D-898A-4BEA-BCD7-3ED66B6D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B603B-57B6-448E-93E3-08C37DB5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CDDFE-A0AB-4EF0-9857-88C5A3FD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42EAC-3DE8-4508-A256-13E73995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1645A-DC0E-4BB1-9A4A-07B09FAD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0BCD9-A5FE-4822-ABDF-F343EB53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611C6-A337-4665-9083-EAA5F919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DF841-8C2D-4C7C-A736-9116695F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56D38-5FC5-4726-9524-24BE8A18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3DC02-97DD-4454-90A0-E41A8D45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4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6D8F5-4580-4978-A2A6-C7934F55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7692A-89E2-43CD-91C2-31CBCCB03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6AA00-97FE-47C6-A7F7-DCA6BCD0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3FE9EF-1C38-4801-B577-34069CAA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DFABF-66E0-475D-A25E-D4F61D32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21B01-3E70-410B-AB06-8D2A9AED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5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1C86-5706-41AD-B25E-995EEB01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C8E7D-54B9-491E-B8FA-9D82F9EF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9CF1A6-64CB-4747-93A0-916A58DD9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2A5B15-E632-4D87-904D-5B5D61CF4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E48D12-68FE-43D2-87D4-65943D20D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1D377-70D8-4D9F-963D-0589DF95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6B4FE1-C598-4583-8944-1B7999F1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DBDE9C-449E-4F36-8F9B-A147DE4D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D9BE6-B614-450F-9BF6-5036B1A5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1EFB53-3A4E-4E2F-A1E5-EF9EEACA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27461B-FD63-416A-8895-9170891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C0D28-BD6B-4F04-94B5-C3AA3146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DC625D-EDF8-4D53-ACA4-513CFE2C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2E8591-1B3B-48EC-85C4-0C37E6DE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7B337-2591-406B-B5BA-4F7266BF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A15CF-28EE-42BC-B8DD-F126A49B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D3634-0A76-4597-83B7-2E8AC7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F4C1A-DF25-49B9-BEE3-76C05AB7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4141A-8F2C-42D1-BB15-E435FFF3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B3AA4-AF13-4E58-9565-E42AE0CE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B7E89-5CAA-44EE-8B41-087EA4FD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4B272-A813-49CC-9E80-D95DC237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829791-3AA7-4CEC-8605-233607242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41A27F-7AE7-4FD1-AC94-5BC12559C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A0F-3299-4534-94D0-5F96C49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CB619-9CBD-4D44-936F-DF157B1B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636581-8CEF-4992-A6F4-206876BB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8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AA320-2C64-4046-804C-24F2E9E4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4ADB1-607F-4515-9985-4255145B5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B1F31-AB79-4BE3-ABCF-496858189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046A2-1E72-4ECD-A42F-6B283D42D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0A957-A925-4E0A-B116-91F5AD723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40F7A-C427-4160-9D3C-C41154E84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«Стандарт благополучия»: измеритель и инструмент формирования доверия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CF1C841-2C39-4EA8-BCA6-6CEA85ECC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Кривов Виктор Дмитриевич </a:t>
            </a:r>
          </a:p>
          <a:p>
            <a:r>
              <a:rPr lang="ru-RU" dirty="0"/>
              <a:t>д.э.н., заведующий кафедрой социологии и менеджмента общественных процессов Высшей школы современных социальных наук, заведующий кафедрой статистики Экономического факультета 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154440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55E339-3D1B-4A15-8035-8E91B376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научно обоснованных минимальных социальных стандартов в Федеральном </a:t>
            </a:r>
            <a:r>
              <a:rPr lang="ru-RU" dirty="0" err="1"/>
              <a:t>законоательстве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3D8B1-AC1E-4015-94DD-8D221A5A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Разработка, принятие и применение системы научно обоснованных минимальных социальных стандартов была предусмотрена Указом Президента Российской Федерации от 23 мая 1996 года № 769 «Об организации подготовки государственных минимальных социальных стандартов для определения финансовых нормативов формирования бюджетов субъектов Российской Федерации и местных бюджетов», но своего окончательного воплощения в законодательстве данная концепция до сих пор не нашла. </a:t>
            </a:r>
          </a:p>
        </p:txBody>
      </p:sp>
    </p:spTree>
    <p:extLst>
      <p:ext uri="{BB962C8B-B14F-4D97-AF65-F5344CB8AC3E}">
        <p14:creationId xmlns:p14="http://schemas.microsoft.com/office/powerpoint/2010/main" val="10194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07710-6481-48AE-997D-2663EC75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стандартов благополучия на региональном уровне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5D26A1-BE12-4F04-8769-86729F2B6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/>
              <a:t>Московский стандарт</a:t>
            </a:r>
          </a:p>
          <a:p>
            <a:pPr algn="l"/>
            <a:r>
              <a:rPr lang="ru-RU" dirty="0"/>
              <a:t>благополучия пенсионера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EED46B-6D48-4AA9-ABE1-22EB68513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Отражает основные потребности пенсионеров: </a:t>
            </a:r>
          </a:p>
          <a:p>
            <a:r>
              <a:rPr lang="ru-RU" dirty="0"/>
              <a:t>Поддержание здоровья;</a:t>
            </a:r>
          </a:p>
          <a:p>
            <a:r>
              <a:rPr lang="ru-RU" dirty="0"/>
              <a:t>Социальная вовлеченность;</a:t>
            </a:r>
          </a:p>
          <a:p>
            <a:r>
              <a:rPr lang="ru-RU" dirty="0"/>
              <a:t>Досуг;</a:t>
            </a:r>
          </a:p>
          <a:p>
            <a:r>
              <a:rPr lang="ru-RU" dirty="0"/>
              <a:t>Трудоустройство.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F76EBA4-B814-4236-BFB3-52AF280E0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Ростовская область - региональный Стандарт благополучия человека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D0F890B-A45E-43FA-8115-6B7595C69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Будет включать ключевые показатели, имеющие особое значение для людей.</a:t>
            </a:r>
          </a:p>
        </p:txBody>
      </p:sp>
    </p:spTree>
    <p:extLst>
      <p:ext uri="{BB962C8B-B14F-4D97-AF65-F5344CB8AC3E}">
        <p14:creationId xmlns:p14="http://schemas.microsoft.com/office/powerpoint/2010/main" val="35121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70DDE6-22FC-4365-BDF9-9D8AEE94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Нормативы финансовых затрат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28ED2-2D16-4978-B07D-4B30D114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/>
              <a:t>Введение «стандарта благополучия» позволит разработать нормативы финансовых затрат, обеспечивающие реализацию единых для всей страны стандартов оказания государственных и муниципальных услуг в отраслях социальной сферы на уровне, не ниже гарантированного государством, и учитываемые при расчете объема предоставляемых межбюджетных трансфертов. </a:t>
            </a:r>
          </a:p>
          <a:p>
            <a:r>
              <a:rPr lang="ru-RU" dirty="0"/>
              <a:t>Это позволит проводить количественную оценку расходных обязательств субъектов Российской Федерации и повысить обоснованность разграничения и перераспределения доходов между бюджетами разного уровня.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4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D5086BD-EEDB-415F-A119-4EAB94B1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 благополучия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849A4-B058-4F01-A95F-2F65A18BA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«Стандарт благополучия» – механизм нормативно-правового, организационного и финансового обеспечения реализации конституционных прав граждан Российской Федерации, гарантирующий гражданам неснижаемый уровень качества жизни вне зависимости от места проживания.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CE11C79-2B57-4DD7-A3EE-083005A65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67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83A16-211D-44EC-86EB-25C187EE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стандарта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CA74B-ECF9-4A4D-94D2-3196F48088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Структурно «стандарт благополучия» может быть представлен в виде следующей иерархии информации:</a:t>
            </a:r>
          </a:p>
          <a:p>
            <a:r>
              <a:rPr lang="ru-RU" dirty="0"/>
              <a:t>сферы, виды и типы конституционных прав;</a:t>
            </a:r>
          </a:p>
          <a:p>
            <a:r>
              <a:rPr lang="ru-RU" dirty="0"/>
              <a:t>правовые основы реализации конституционных прав;</a:t>
            </a:r>
          </a:p>
          <a:p>
            <a:r>
              <a:rPr lang="ru-RU" dirty="0"/>
              <a:t>нормативные основы реализации конституционных прав;</a:t>
            </a:r>
          </a:p>
          <a:p>
            <a:r>
              <a:rPr lang="ru-RU" dirty="0"/>
              <a:t>нормативные показатели услуг и работ для каждого типа конституционных прав;</a:t>
            </a:r>
          </a:p>
          <a:p>
            <a:r>
              <a:rPr lang="ru-RU" dirty="0"/>
              <a:t>льготы для отдельных категорий граждан.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8B87CF-F7F7-4E16-92F5-2E5A60A51D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72679"/>
            <a:ext cx="5181600" cy="26572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9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FC9C936-763E-4EED-A2C1-3DC173F9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 как государственная информационная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4648A-C61E-487E-9A6F-585B11E6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Технологически «стандарт благополучия» может быть представлен в виде Государственной информационной системы, содержащей в разрезе сфер прав граждан данные о правовых, нормативных, финансовых, организационных параметрах и показателях услуг и работ, предоставляемых органами государственной власти, и обеспечивающей, в том числе:</a:t>
            </a:r>
          </a:p>
          <a:p>
            <a:r>
              <a:rPr lang="ru-RU" dirty="0"/>
              <a:t>возможность определения для каждого гражданина Российской Федерации по его идентификационным параметрам (паспорт, свидетельство о рождении, ИНН и т.п.) перечня положенных и доступных государственных услуг и работ;</a:t>
            </a:r>
          </a:p>
          <a:p>
            <a:r>
              <a:rPr lang="ru-RU" dirty="0"/>
              <a:t>сравнительный анализ объема и содержания систем государственных услуг и работ в субъектах Российской Федерации;</a:t>
            </a:r>
          </a:p>
          <a:p>
            <a:r>
              <a:rPr lang="ru-RU" dirty="0"/>
              <a:t>оценку эффективности государственных услуг и работ и выработку предложений по их совершенствованию.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6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3AE2D8C-2AE1-4E90-A59D-6E20C2FC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Согласно Конституции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3D5CC-3C44-4830-8AFA-9FFE6968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статьях 46 и 47 Конституции Российской Федерации предусмотрено право граждан Российской Федерации на судебную защиту. </a:t>
            </a:r>
          </a:p>
          <a:p>
            <a:r>
              <a:rPr lang="ru-RU" dirty="0"/>
              <a:t>На обеспечение права на судебную защиту прав и свобод человека направлены следующие расходные полномочия федерального бюджета:</a:t>
            </a:r>
          </a:p>
          <a:p>
            <a:pPr lvl="1"/>
            <a:r>
              <a:rPr lang="ru-RU" dirty="0"/>
              <a:t>обеспечение исполнения полномочий судов, судей, органов дознания, лиц, производящих дознание, следователей;</a:t>
            </a:r>
          </a:p>
          <a:p>
            <a:pPr lvl="1"/>
            <a:r>
              <a:rPr lang="ru-RU" dirty="0"/>
              <a:t>организация и производство судебной экспертизы;</a:t>
            </a:r>
          </a:p>
          <a:p>
            <a:pPr lvl="1"/>
            <a:r>
              <a:rPr lang="ru-RU" dirty="0"/>
              <a:t>государственная защита потерпевших, свидетелей и иных участников уголовного судопроизводства.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1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124D-AC50-40AC-8497-FCD26D47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Взаимосвязь уровня доверия и ВВП на душу населения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C5DC6-0504-486B-901C-F7FDEBA13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Рост доверия как в Швеции приведет к росту ВВП на 69%*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*А. </a:t>
            </a:r>
            <a:r>
              <a:rPr lang="ru-RU" dirty="0" err="1"/>
              <a:t>Аузан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D5931A6-8D99-4A29-9930-C38C9F46C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4319" y="1825625"/>
            <a:ext cx="4537361" cy="4351338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921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91C53-0520-4B6C-9950-E701B233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Дальнейшие исследования:   </a:t>
            </a:r>
            <a:r>
              <a:rPr lang="ru-RU" dirty="0"/>
              <a:t>«Механизмы и измерители доверия в контексте «стандарта благополучия»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A5A27-BA69-4705-92FC-805853A39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81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Субъективные показатели </a:t>
            </a:r>
            <a:r>
              <a:rPr lang="ru-RU" dirty="0"/>
              <a:t>(социологические замеры) и объективные статистические измерители (финансовые и не финансовые)».</a:t>
            </a:r>
          </a:p>
          <a:p>
            <a:r>
              <a:rPr lang="ru-RU" b="1" dirty="0"/>
              <a:t>Финансовые измерители</a:t>
            </a:r>
            <a:r>
              <a:rPr lang="ru-RU" dirty="0"/>
              <a:t>, это расходы на обеспечение тех или иных прав и свобод. В абсолютных цифрах, доля в ВВП, процент от государственных расходов. Кредиты, ипотека, пенсии, фондовый рынок, оборот государственных ценных бумаг и т.д.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Нефинансовые измерители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это высота заборов, количество безбилетников, охранников в магазинах, разводов, абортов, осуждённых и т.п.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010483-3F11-4CAE-A3BE-D26B357063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54" y="1901825"/>
            <a:ext cx="2900892" cy="4351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9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6653AC-0CF2-4CF1-B097-7D7F3086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D922B3-C8B1-4A06-A4F5-3211A19A8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9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3010F3-3F98-4F51-8624-133F8E6D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Конституционные права гражданина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26AD416-0361-4E36-9C83-1A76D7AB72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Личные (гражданские)</a:t>
            </a:r>
            <a:endParaRPr lang="en-US" dirty="0"/>
          </a:p>
          <a:p>
            <a:r>
              <a:rPr lang="ru-RU" dirty="0"/>
              <a:t>Политические</a:t>
            </a:r>
          </a:p>
          <a:p>
            <a:r>
              <a:rPr lang="ru-RU" dirty="0"/>
              <a:t>Социально-экономические и культурные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436B8B-2DA9-4378-ADF6-B54E40B9F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EB9F2D-0983-4E36-B04D-94966795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1274762"/>
            <a:ext cx="4324350" cy="24785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8548F6-B331-4A6A-B214-B45AEC82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05" y="2513013"/>
            <a:ext cx="4184639" cy="27828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4F6F71-5F72-42C0-A420-D54FBA39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3695700"/>
            <a:ext cx="4276725" cy="2851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7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4E32B-ABFA-4870-9601-4A441915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Личные (гражданские)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3ECF2-D0D0-4A23-8E32-F4B987E8E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 жизнь</a:t>
            </a:r>
          </a:p>
          <a:p>
            <a:r>
              <a:rPr lang="ru-RU" dirty="0"/>
              <a:t>на достоинство личности</a:t>
            </a:r>
          </a:p>
          <a:p>
            <a:r>
              <a:rPr lang="ru-RU" dirty="0"/>
              <a:t>на свободу и личную неприкосновенность</a:t>
            </a:r>
          </a:p>
          <a:p>
            <a:r>
              <a:rPr lang="ru-RU" dirty="0"/>
              <a:t>на неприкосновенность частной жизни</a:t>
            </a:r>
          </a:p>
          <a:p>
            <a:r>
              <a:rPr lang="ru-RU" dirty="0"/>
              <a:t>неприкосновенность жилища</a:t>
            </a:r>
          </a:p>
          <a:p>
            <a:r>
              <a:rPr lang="ru-RU" dirty="0"/>
              <a:t>на национальную </a:t>
            </a:r>
            <a:br>
              <a:rPr lang="ru-RU" dirty="0"/>
            </a:br>
            <a:r>
              <a:rPr lang="ru-RU" dirty="0"/>
              <a:t>и культурную самоидентификацию</a:t>
            </a:r>
          </a:p>
          <a:p>
            <a:r>
              <a:rPr lang="ru-RU" dirty="0"/>
              <a:t>свобода мысли </a:t>
            </a:r>
            <a:br>
              <a:rPr lang="ru-RU" dirty="0"/>
            </a:br>
            <a:r>
              <a:rPr lang="ru-RU" dirty="0"/>
              <a:t>и слова</a:t>
            </a:r>
          </a:p>
          <a:p>
            <a:r>
              <a:rPr lang="ru-RU" dirty="0"/>
              <a:t>свобода совести</a:t>
            </a:r>
          </a:p>
          <a:p>
            <a:r>
              <a:rPr lang="ru-RU" dirty="0"/>
              <a:t>свобода передвижения</a:t>
            </a:r>
          </a:p>
          <a:p>
            <a:r>
              <a:rPr lang="ru-RU" dirty="0"/>
              <a:t>право на судебную защиту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5C80B5-F9CC-4EDF-8F07-E9B7F8D29E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6295"/>
            <a:ext cx="5181600" cy="29699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8E0B4-7A26-4FA4-9E07-A2993C42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Политические права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6A30EB-30E9-486E-8D68-CA5B9ABAD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 dirty="0"/>
              <a:t>на объединение</a:t>
            </a:r>
          </a:p>
          <a:p>
            <a:r>
              <a:rPr lang="ru-RU" dirty="0"/>
              <a:t>свобода собраний</a:t>
            </a:r>
          </a:p>
          <a:p>
            <a:r>
              <a:rPr lang="ru-RU" dirty="0"/>
              <a:t>на участие в управлении делами государства</a:t>
            </a:r>
          </a:p>
          <a:p>
            <a:r>
              <a:rPr lang="ru-RU" dirty="0"/>
              <a:t>право обращений</a:t>
            </a:r>
          </a:p>
          <a:p>
            <a:r>
              <a:rPr lang="ru-RU" dirty="0"/>
              <a:t>свобода информации и средства массовой информации</a:t>
            </a:r>
          </a:p>
          <a:p>
            <a:endParaRPr lang="ru-RU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F5E5216-27B9-46CA-B107-E1FD8E063B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8412"/>
            <a:ext cx="5181600" cy="3445764"/>
          </a:xfr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0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2D395-DEA5-4993-B2B5-4D474789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Социально-экономические и культурные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CF398-8407-4306-8E3E-D1DB3080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свобода предпринимательства</a:t>
            </a:r>
          </a:p>
          <a:p>
            <a:r>
              <a:rPr lang="ru-RU" dirty="0"/>
              <a:t>право частной собственности</a:t>
            </a:r>
          </a:p>
          <a:p>
            <a:r>
              <a:rPr lang="ru-RU" dirty="0"/>
              <a:t>трудовые права</a:t>
            </a:r>
          </a:p>
          <a:p>
            <a:r>
              <a:rPr lang="ru-RU" dirty="0"/>
              <a:t>на охрану семьи, материнства, отцовства и детства</a:t>
            </a:r>
          </a:p>
          <a:p>
            <a:r>
              <a:rPr lang="ru-RU" dirty="0"/>
              <a:t>на социальное обеспечение</a:t>
            </a:r>
          </a:p>
          <a:p>
            <a:r>
              <a:rPr lang="ru-RU" dirty="0"/>
              <a:t>на жилище</a:t>
            </a:r>
          </a:p>
          <a:p>
            <a:r>
              <a:rPr lang="ru-RU" dirty="0"/>
              <a:t>на охрану здоровья</a:t>
            </a:r>
          </a:p>
          <a:p>
            <a:r>
              <a:rPr lang="ru-RU" dirty="0"/>
              <a:t>на благоприятную окружающую среду</a:t>
            </a:r>
          </a:p>
          <a:p>
            <a:r>
              <a:rPr lang="ru-RU" dirty="0"/>
              <a:t>на образование</a:t>
            </a:r>
          </a:p>
          <a:p>
            <a:r>
              <a:rPr lang="ru-RU" dirty="0"/>
              <a:t>свобода творчества</a:t>
            </a:r>
          </a:p>
          <a:p>
            <a:r>
              <a:rPr lang="ru-RU" dirty="0"/>
              <a:t>на участие </a:t>
            </a:r>
            <a:br>
              <a:rPr lang="ru-RU" dirty="0"/>
            </a:br>
            <a:r>
              <a:rPr lang="ru-RU" dirty="0"/>
              <a:t>в культурной жизни</a:t>
            </a:r>
          </a:p>
          <a:p>
            <a:endParaRPr lang="ru-RU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F3E56D6-47B8-4AC7-A1CE-0AC016570A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4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29FDB-7521-4892-8BFC-80E14F77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 благополучия, как мера по материальному обеспечению доверия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72EB4-AABE-4E9C-BD9A-798FE1B42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Как действие, инструмент, механизм достижения, формирования, укрепления доверия. Доверия граждан к государству. И доверия граждан друг к другу. </a:t>
            </a:r>
          </a:p>
        </p:txBody>
      </p:sp>
    </p:spTree>
    <p:extLst>
      <p:ext uri="{BB962C8B-B14F-4D97-AF65-F5344CB8AC3E}">
        <p14:creationId xmlns:p14="http://schemas.microsoft.com/office/powerpoint/2010/main" val="275065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029FDB-7521-4892-8BFC-80E14F77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влияет доверие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72EB4-AABE-4E9C-BD9A-798FE1B42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От человека которому государство обеспечивает определённый уровень жизни труднее ожидать противоправных, антисоциальных действий. Таких, как наркомания, кражи, хулиганство, семейное насилие разбой и т.п. В том числе по отношению к соседям.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F2E865-3EF4-4248-ACB1-698225791E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Румынии представители обездоленных социальных групп варварски выжигают из электрических кабелей и приборов ценные металлы. Этим наносят вред окружающей среде. И в первую очередь тем, кто живёт поблизости. Да и приборы и кабели добывают противоправными способами. И разрушают инфраструктуру жизнеобеспечения.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1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BC8EA-63C1-4EB2-866A-F88A9A56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соответствии с частью 1 статьи 7 Конституции РФ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FBFDD-A45E-4E2C-84EA-32106B94E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Российская Федерация – социальное государство, политика которого направлена на создание условий, обеспечивающих достойную жизнь и свободное развитие человека.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344566-CE11-4104-B56F-4513973116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19920-13BA-4CFD-9B4E-EC82D868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устойчивого развития ООН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FDC1-68F8-42D4-8FC5-D84CA195A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2015 году ООН приняла повестку дня в области устойчивого развития до 2030 года. </a:t>
            </a:r>
          </a:p>
          <a:p>
            <a:r>
              <a:rPr lang="ru-RU" dirty="0"/>
              <a:t>Программа состоит из 17 целей, направленных на ликвидацию нищеты, сохранение ресурсов планеты и </a:t>
            </a:r>
            <a:r>
              <a:rPr lang="ru-RU" u="sng" dirty="0"/>
              <a:t>обеспечение благополучия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E9DC98-A38E-494B-B843-A6F07175D7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 bwMode="auto">
          <a:xfrm>
            <a:off x="6096000" y="2266951"/>
            <a:ext cx="58009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65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899</Words>
  <Application>Microsoft Office PowerPoint</Application>
  <PresentationFormat>Широкоэкранный</PresentationFormat>
  <Paragraphs>95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yandex-sans</vt:lpstr>
      <vt:lpstr>Тема Office</vt:lpstr>
      <vt:lpstr>«Стандарт благополучия»: измеритель и инструмент формирования доверия  </vt:lpstr>
      <vt:lpstr>Конституционные права гражданина</vt:lpstr>
      <vt:lpstr>Личные (гражданские) права</vt:lpstr>
      <vt:lpstr>Политические права</vt:lpstr>
      <vt:lpstr>Социально-экономические и культурные права</vt:lpstr>
      <vt:lpstr>Стандарт благополучия, как мера по материальному обеспечению доверия</vt:lpstr>
      <vt:lpstr>Как влияет доверие</vt:lpstr>
      <vt:lpstr>В соответствии с частью 1 статьи 7 Конституции РФ </vt:lpstr>
      <vt:lpstr>Цели устойчивого развития ООН</vt:lpstr>
      <vt:lpstr>Система научно обоснованных минимальных социальных стандартов в Федеральном законоательстве </vt:lpstr>
      <vt:lpstr>Реализация стандартов благополучия на региональном уровне</vt:lpstr>
      <vt:lpstr>Нормативы финансовых затрат</vt:lpstr>
      <vt:lpstr>Стандарт благополучия</vt:lpstr>
      <vt:lpstr>Структура стандарта</vt:lpstr>
      <vt:lpstr>Стандарт как государственная информационная система</vt:lpstr>
      <vt:lpstr>Согласно Конституции</vt:lpstr>
      <vt:lpstr>Взаимосвязь уровня доверия и ВВП на душу населения</vt:lpstr>
      <vt:lpstr>Дальнейшие исследования:   «Механизмы и измерители доверия в контексте «стандарта благополучия» 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некоторых особенностях применение статистических методов анализа рисков в системе управления рисками в соответствии с концепцией COSO</dc:title>
  <dc:creator>Виктор Крупенков</dc:creator>
  <cp:lastModifiedBy>Игорь Логинов</cp:lastModifiedBy>
  <cp:revision>95</cp:revision>
  <dcterms:created xsi:type="dcterms:W3CDTF">2021-04-20T05:14:39Z</dcterms:created>
  <dcterms:modified xsi:type="dcterms:W3CDTF">2021-09-11T14:44:09Z</dcterms:modified>
</cp:coreProperties>
</file>